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65" r:id="rId3"/>
    <p:sldId id="362" r:id="rId4"/>
    <p:sldId id="363" r:id="rId5"/>
    <p:sldId id="364" r:id="rId6"/>
    <p:sldId id="365" r:id="rId7"/>
    <p:sldId id="366" r:id="rId8"/>
    <p:sldId id="348" r:id="rId9"/>
    <p:sldId id="367" r:id="rId10"/>
    <p:sldId id="368" r:id="rId11"/>
    <p:sldId id="369" r:id="rId12"/>
    <p:sldId id="370" r:id="rId13"/>
    <p:sldId id="371" r:id="rId14"/>
    <p:sldId id="372" r:id="rId15"/>
    <p:sldId id="349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90" r:id="rId30"/>
    <p:sldId id="386" r:id="rId31"/>
    <p:sldId id="387" r:id="rId32"/>
    <p:sldId id="388" r:id="rId33"/>
    <p:sldId id="389" r:id="rId34"/>
    <p:sldId id="391" r:id="rId35"/>
    <p:sldId id="392" r:id="rId36"/>
    <p:sldId id="393" r:id="rId37"/>
    <p:sldId id="394" r:id="rId38"/>
    <p:sldId id="395" r:id="rId39"/>
    <p:sldId id="396" r:id="rId40"/>
    <p:sldId id="397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6BABD8"/>
    <a:srgbClr val="7AC3F6"/>
    <a:srgbClr val="6CADDA"/>
    <a:srgbClr val="75BBEC"/>
    <a:srgbClr val="639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6395" autoAdjust="0"/>
  </p:normalViewPr>
  <p:slideViewPr>
    <p:cSldViewPr snapToGrid="0" snapToObjects="1">
      <p:cViewPr varScale="1">
        <p:scale>
          <a:sx n="64" d="100"/>
          <a:sy n="64" d="100"/>
        </p:scale>
        <p:origin x="119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7F381-9D1C-4C50-AF77-7FD92244A484}" type="datetimeFigureOut">
              <a:rPr lang="en-US" smtClean="0"/>
              <a:t>8/6/2018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C53E5-AC9C-4EEE-BEBD-6FB90F316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7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all_unc_ch_scenes_10_00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12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82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92800"/>
            <a:ext cx="9144000" cy="965200"/>
          </a:xfrm>
          <a:prstGeom prst="rect">
            <a:avLst/>
          </a:prstGeom>
          <a:gradFill>
            <a:gsLst>
              <a:gs pos="0">
                <a:srgbClr val="639EC8"/>
              </a:gs>
              <a:gs pos="100000">
                <a:srgbClr val="6BABD8"/>
              </a:gs>
            </a:gsLst>
          </a:gradFill>
          <a:ln>
            <a:noFill/>
          </a:ln>
          <a:effectLst>
            <a:outerShdw blurRad="136525" dist="88900" dir="11820000" sx="61000" sy="61000" algn="tl" rotWithShape="0">
              <a:schemeClr val="bg1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1027" name="Picture 3" descr="small_white_tra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065838"/>
            <a:ext cx="2260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8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4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5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37.xml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38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0.m4a"/><Relationship Id="rId7" Type="http://schemas.openxmlformats.org/officeDocument/2006/relationships/image" Target="../media/image23.JPG"/><Relationship Id="rId2" Type="http://schemas.microsoft.com/office/2007/relationships/media" Target="../media/media40.m4a"/><Relationship Id="rId1" Type="http://schemas.openxmlformats.org/officeDocument/2006/relationships/tags" Target="../tags/tag39.xml"/><Relationship Id="rId6" Type="http://schemas.openxmlformats.org/officeDocument/2006/relationships/hyperlink" Target="https://research.unc.edu/files/2018/08/Grants.gov-UNC.ppsx" TargetMode="External"/><Relationship Id="rId5" Type="http://schemas.openxmlformats.org/officeDocument/2006/relationships/hyperlink" Target="https://www.grants.gov/web/grants/applicants/applicant-training.html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 txBox="1">
            <a:spLocks/>
          </p:cNvSpPr>
          <p:nvPr/>
        </p:nvSpPr>
        <p:spPr bwMode="auto">
          <a:xfrm>
            <a:off x="4670474" y="1497990"/>
            <a:ext cx="4517804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Grants.gov </a:t>
            </a:r>
          </a:p>
        </p:txBody>
      </p:sp>
      <p:pic>
        <p:nvPicPr>
          <p:cNvPr id="3076" name="Picture 1" descr="small_white_tra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844550"/>
            <a:ext cx="18573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185751" y="2345618"/>
            <a:ext cx="3041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Life Cycle Training</a:t>
            </a:r>
          </a:p>
          <a:p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Office of Sponsored Research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2"/>
    </mc:Choice>
    <mc:Fallback xmlns="">
      <p:transition spd="slow" advTm="1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5057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Creating a Workspace (Proposal):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6" y="1328640"/>
            <a:ext cx="8229599" cy="417078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Go to “Search Grants” on top menu bar </a:t>
            </a:r>
          </a:p>
          <a:p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52708"/>
            <a:ext cx="8229599" cy="330511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43076" y="2390775"/>
            <a:ext cx="1085850" cy="3524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5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7"/>
    </mc:Choice>
    <mc:Fallback xmlns="">
      <p:transition spd="slow" advTm="2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Creating a Workspace (Proposal):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Type keywords or opportunity number </a:t>
            </a:r>
          </a:p>
          <a:p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71758"/>
            <a:ext cx="8229599" cy="330511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66801" y="2943225"/>
            <a:ext cx="1085850" cy="3524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4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"/>
    </mc:Choice>
    <mc:Fallback xmlns="">
      <p:transition spd="slow" advTm="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Creating a Workspace (Proposal):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When you found your opportunity number, click on it</a:t>
            </a:r>
            <a:endParaRPr lang="en-US" sz="27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353941"/>
            <a:ext cx="8229600" cy="330511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71725" y="3922785"/>
            <a:ext cx="1315390" cy="16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2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0"/>
    </mc:Choice>
    <mc:Fallback xmlns="">
      <p:transition spd="slow" advTm="1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Creating a Workspace (Proposal):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Click “Apply”</a:t>
            </a:r>
            <a:endParaRPr lang="en-US" sz="27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71725" y="3922785"/>
            <a:ext cx="1315390" cy="1674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11268"/>
            <a:ext cx="8229600" cy="38290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305550" y="2924175"/>
            <a:ext cx="1162050" cy="4000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69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8"/>
    </mc:Choice>
    <mc:Fallback xmlns="">
      <p:transition spd="slow" advTm="1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Creating a Workspace (Proposal):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Type application filing name and click “Create”</a:t>
            </a:r>
            <a:endParaRPr lang="en-US" sz="27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43100"/>
            <a:ext cx="8229600" cy="36761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95525" y="4333875"/>
            <a:ext cx="4114800" cy="6286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4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"/>
    </mc:Choice>
    <mc:Fallback xmlns="">
      <p:transition spd="slow" advTm="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072667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Lesson Learned</a:t>
            </a:r>
            <a:r>
              <a:rPr lang="en-US" dirty="0">
                <a:solidFill>
                  <a:schemeClr val="tx1"/>
                </a:solidFill>
              </a:rPr>
              <a:t>: Wrong funding announcement downloaded to create the Workspace.  Double check it is the correct funding announcement PI wants to apply to before submitting.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4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"/>
    </mc:Choice>
    <mc:Fallback xmlns="">
      <p:transition spd="slow" advTm="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Creating a Workspace (Proposal):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New Workspace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5950"/>
            <a:ext cx="8229600" cy="39456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3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68"/>
    </mc:Choice>
    <mc:Fallback xmlns="">
      <p:transition spd="slow" advTm="55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Two ways to work on forms:</a:t>
            </a:r>
          </a:p>
          <a:p>
            <a:pPr marL="514350" indent="-514350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Download and email the form to the Participant. Fill out the form and then upload back to the Workspace when complete.</a:t>
            </a:r>
          </a:p>
          <a:p>
            <a:pPr marL="514350" indent="-514350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Complete the forms right from Workspace. Add Participants to the Workspace if multiple people working on the application.  </a:t>
            </a:r>
            <a:r>
              <a:rPr lang="en-US" sz="2700" b="1" i="1" dirty="0">
                <a:solidFill>
                  <a:schemeClr val="tx1"/>
                </a:solidFill>
                <a:latin typeface="Cambria" panose="02040503050406030204" pitchFamily="18" charset="0"/>
              </a:rPr>
              <a:t>Preferred method</a:t>
            </a: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700" b="1" i="1" dirty="0">
                <a:solidFill>
                  <a:schemeClr val="tx1"/>
                </a:solidFill>
                <a:latin typeface="Cambria" panose="02040503050406030204" pitchFamily="18" charset="0"/>
              </a:rPr>
              <a:t>Lesson Learned</a:t>
            </a: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: Downloading forms to multiple people to complete leaves great room for error. Make sure correct and final version of the form is uploaded.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5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68"/>
    </mc:Choice>
    <mc:Fallback xmlns="">
      <p:transition spd="slow" advTm="13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Adding a Participant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71674"/>
            <a:ext cx="8229599" cy="37264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67000" y="3590925"/>
            <a:ext cx="981075" cy="419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8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4"/>
    </mc:Choice>
    <mc:Fallback xmlns="">
      <p:transition spd="slow" advTm="5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Adding Participants:</a:t>
            </a:r>
          </a:p>
          <a:p>
            <a:pPr marL="514350" indent="-514350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Export Detailed Data: Pulls right from Grants.gov profile.</a:t>
            </a:r>
          </a:p>
          <a:p>
            <a:pPr marL="514350" indent="-514350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Add from Organization: Pulls from current organization users.</a:t>
            </a:r>
          </a:p>
          <a:p>
            <a:pPr marL="514350" indent="-514350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Add by username: useful when adding Participants from another organization.</a:t>
            </a:r>
          </a:p>
          <a:p>
            <a:pPr marL="0" indent="0">
              <a:buNone/>
            </a:pPr>
            <a:r>
              <a:rPr lang="en-US" sz="2700" b="1" i="1" dirty="0">
                <a:solidFill>
                  <a:schemeClr val="tx1"/>
                </a:solidFill>
                <a:latin typeface="Cambria" panose="02040503050406030204" pitchFamily="18" charset="0"/>
              </a:rPr>
              <a:t>Lesson Learned</a:t>
            </a: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: If the Participant profile is not affiliated with UNC then OSR will not be able to view, edit or submit the Workspace.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27"/>
    </mc:Choice>
    <mc:Fallback xmlns="">
      <p:transition spd="slow" advTm="10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1060704"/>
          </a:xfrm>
          <a:solidFill>
            <a:schemeClr val="tx2">
              <a:lumMod val="40000"/>
              <a:lumOff val="60000"/>
            </a:schemeClr>
          </a:solidFill>
        </p:spPr>
        <p:txBody>
          <a:bodyPr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What is Grants.gov?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0849"/>
            <a:ext cx="8229599" cy="417078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Web application that publishes funding opportunities from federal government agencies such as NIH, DOD, NSF, DOE, etc.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Single access point for over 900 grant programs offered by 26 Federal granting agencies.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A portal called 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</a:rPr>
              <a:t>Workspace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to flow through grant applications to other sponsoring agencies such as NIH, DOD, NSF, DOE, etc. 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</a:rPr>
              <a:t>Workspace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is a system-to-system submitting portal similar to Cayuse.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6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7"/>
    </mc:Choice>
    <mc:Fallback xmlns="">
      <p:transition spd="slow" advTm="9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Completing Forms: Mandatory &amp; Optional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5950"/>
            <a:ext cx="8229600" cy="39456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24300" y="3533775"/>
            <a:ext cx="876300" cy="22978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61975" y="3438525"/>
            <a:ext cx="733425" cy="23931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8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3"/>
    </mc:Choice>
    <mc:Fallback xmlns="">
      <p:transition spd="slow" advTm="4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Completing Forms: Actions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5950"/>
            <a:ext cx="8229600" cy="39456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00775" y="3419475"/>
            <a:ext cx="2276475" cy="22978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95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9"/>
    </mc:Choice>
    <mc:Fallback xmlns="">
      <p:transition spd="slow" advTm="1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Actions:</a:t>
            </a:r>
          </a:p>
          <a:p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Lock: locks the form down so no other Participant can use the form while you are using it. </a:t>
            </a:r>
            <a:r>
              <a:rPr lang="en-US" sz="2700" b="1" i="1" dirty="0">
                <a:solidFill>
                  <a:schemeClr val="tx1"/>
                </a:solidFill>
                <a:latin typeface="Cambria" panose="02040503050406030204" pitchFamily="18" charset="0"/>
              </a:rPr>
              <a:t>Recommended</a:t>
            </a:r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Download: downloads the form in the SF424 legacy PDF version.</a:t>
            </a:r>
          </a:p>
          <a:p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Upload: Upload a completed downloaded form</a:t>
            </a:r>
          </a:p>
          <a:p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Reuse: Can reuse information from a previous Workspace. </a:t>
            </a:r>
          </a:p>
          <a:p>
            <a:r>
              <a:rPr lang="en-US" sz="2700" dirty="0">
                <a:solidFill>
                  <a:schemeClr val="tx1"/>
                </a:solidFill>
                <a:latin typeface="Cambria" panose="02040503050406030204" pitchFamily="18" charset="0"/>
              </a:rPr>
              <a:t>Web form: enhanced web version of the form.</a:t>
            </a:r>
          </a:p>
          <a:p>
            <a:pPr marL="0" indent="0">
              <a:buNone/>
            </a:pPr>
            <a:endParaRPr lang="en-US" sz="27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9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98"/>
    </mc:Choice>
    <mc:Fallback xmlns="">
      <p:transition spd="slow" advTm="146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Completing Forms: individual forms-web form or form name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1676"/>
            <a:ext cx="8229600" cy="38599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29525" y="3638549"/>
            <a:ext cx="628650" cy="17430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90575" y="3638549"/>
            <a:ext cx="3038475" cy="20193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9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4"/>
    </mc:Choice>
    <mc:Fallback xmlns="">
      <p:transition spd="slow" advTm="2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Example: SF424 (R&amp;R)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9750"/>
            <a:ext cx="8229600" cy="40218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7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1"/>
    </mc:Choice>
    <mc:Fallback xmlns="">
      <p:transition spd="slow" advTm="2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Helpful Hints when Completing Forms: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Fields with “*” are required.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Lock the form while working on it.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Keep form locked if you do not want anyone to change your information. Remember to unlock forms prior to submission.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Remember to save your information on the form.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Check for errors before going on to another form.</a:t>
            </a: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4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95"/>
    </mc:Choice>
    <mc:Fallback xmlns="">
      <p:transition spd="slow" advTm="13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Form Status, Last Updated, Locked By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7170"/>
            <a:ext cx="8229600" cy="385995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38650" y="3419474"/>
            <a:ext cx="2305050" cy="20193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5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1"/>
    </mc:Choice>
    <mc:Fallback xmlns="">
      <p:transition spd="slow" advTm="4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Form Status: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In progress:  form is not yet complete and validated</a:t>
            </a:r>
          </a:p>
          <a:p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Passed: form is complete, has been validated and ready for submission.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</a:rPr>
              <a:t>Lesson Learned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:  All forms should be in the “passed” status to submit.  The “check application” and “sign and submit” button will not open unless all forms have passed validation.</a:t>
            </a: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2"/>
    </mc:Choice>
    <mc:Fallback xmlns="">
      <p:transition spd="slow" advTm="7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Form Status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476"/>
            <a:ext cx="8229600" cy="38671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4825" y="4048125"/>
            <a:ext cx="647700" cy="1857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9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9"/>
    </mc:Choice>
    <mc:Fallback xmlns="">
      <p:transition spd="slow" advTm="1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Managing a Workspace (Proposal): 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1"/>
            <a:ext cx="8229599" cy="56197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PI Ready to Submit and Notifies: email notification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09750"/>
            <a:ext cx="8229599" cy="39243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4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7"/>
    </mc:Choice>
    <mc:Fallback xmlns="">
      <p:transition spd="slow" advTm="5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10607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What is Grants.gov Workspace?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0849"/>
            <a:ext cx="8229599" cy="417078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Grants.gov </a:t>
            </a:r>
            <a:r>
              <a:rPr lang="en-US" sz="2800" b="1" i="1" dirty="0">
                <a:solidFill>
                  <a:schemeClr val="tx1"/>
                </a:solidFill>
                <a:latin typeface="Cambria" panose="02040503050406030204" pitchFamily="18" charset="0"/>
              </a:rPr>
              <a:t>Workspace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 is beginning to replace Federal agency specific proposal submission systems. 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DoD: some solicitations/RFP language instructs only to use Grants.gov to submit.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NSF: is beginning to put language in their solicitations for certain programs to submit only through Grants.gov.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9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00"/>
    </mc:Choice>
    <mc:Fallback xmlns="">
      <p:transition spd="slow" advTm="11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" y="1485900"/>
            <a:ext cx="6380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Managing and Submitting: Manage Workspaces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7565"/>
            <a:ext cx="8229600" cy="38436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790825" y="3267075"/>
            <a:ext cx="1247775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8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0"/>
    </mc:Choice>
    <mc:Fallback xmlns="">
      <p:transition spd="slow" advTm="2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" y="1485900"/>
            <a:ext cx="8215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Managing and Submitting: Search for individual or all for OSR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7565"/>
            <a:ext cx="8229600" cy="381506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05600" y="4286250"/>
            <a:ext cx="800100" cy="2381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0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4"/>
    </mc:Choice>
    <mc:Fallback xmlns="">
      <p:transition spd="slow" advTm="2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" y="1485900"/>
            <a:ext cx="7394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Managing and Submitting: Click “Search” and “Manage”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47564"/>
            <a:ext cx="8296275" cy="37102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991475" y="2600325"/>
            <a:ext cx="542925" cy="25431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0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1"/>
    </mc:Choice>
    <mc:Fallback xmlns="">
      <p:transition spd="slow" advTm="2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Once all forms passed and application check hit “Sign &amp; Submit”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900"/>
            <a:ext cx="8229600" cy="38957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4825" y="4048125"/>
            <a:ext cx="647700" cy="1857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400801" y="3352800"/>
            <a:ext cx="1000124" cy="4476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4"/>
    </mc:Choice>
    <mc:Fallback xmlns="">
      <p:transition spd="slow" advTm="3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Emails after Submission: Submission Receipt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400283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5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4"/>
    </mc:Choice>
    <mc:Fallback xmlns="">
      <p:transition spd="slow" advTm="1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Emails after Submission: Grants.gov Validation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7850"/>
            <a:ext cx="8229600" cy="38957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9"/>
    </mc:Choice>
    <mc:Fallback xmlns="">
      <p:transition spd="slow" advTm="1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Emails after Submission: Agency Retrieval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09750"/>
            <a:ext cx="8229600" cy="40218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5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9"/>
    </mc:Choice>
    <mc:Fallback xmlns="">
      <p:transition spd="slow" advTm="1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Application Status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1650"/>
            <a:ext cx="8229600" cy="40599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81325" y="3286125"/>
            <a:ext cx="1009650" cy="2476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5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2"/>
    </mc:Choice>
    <mc:Fallback xmlns="">
      <p:transition spd="slow" advTm="1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Application Status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19274"/>
            <a:ext cx="8229600" cy="38768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1125" y="3162300"/>
            <a:ext cx="1885950" cy="3524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896100" y="3705225"/>
            <a:ext cx="1057275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4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9"/>
    </mc:Choice>
    <mc:Fallback xmlns="">
      <p:transition spd="slow" advTm="1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Office of Sponsored Research Role: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</a:rPr>
              <a:t>Application Status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0699"/>
            <a:ext cx="8229600" cy="40409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7201" y="5067300"/>
            <a:ext cx="8229599" cy="4095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2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2"/>
    </mc:Choice>
    <mc:Fallback xmlns="">
      <p:transition spd="slow" advTm="57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10607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What does Grants.gov Workspace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58212"/>
            <a:ext cx="8229599" cy="4273421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For agencies that use the SF424 application mechanism, it mirrors the SF424. 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For other agencies that use their own application format, it mirrors that agency’s application format.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It validates the proposal for content only, meaning it checks to see that all required fields have information inserted. 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</a:rPr>
              <a:t>Lesson Learned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: Workspace does not validate agency specific guidelines such as page limits, file names, etc.</a:t>
            </a: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5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99"/>
    </mc:Choice>
    <mc:Fallback xmlns="">
      <p:transition spd="slow" advTm="11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76009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1600"/>
            <a:ext cx="8229599" cy="44600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hlinkClick r:id="rId5"/>
              </a:rPr>
              <a:t>https://www.grants.gov/web/grants/applicants/applicant-training.html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hlinkClick r:id="rId6"/>
              </a:rPr>
              <a:t>https://research.unc.edu/files/2018/08/Grants.gov-UNC.ppsx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58" y="2640758"/>
            <a:ext cx="5553075" cy="31908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7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7"/>
    </mc:Choice>
    <mc:Fallback xmlns="">
      <p:transition spd="slow" advTm="4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10607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What does Grants.gov Workspace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0849"/>
            <a:ext cx="8257591" cy="417078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If there are outside collaborators Workspace allows access to the application so they can complete their piece. 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The individual forms can be either completed online or downloaded individually and then uploaded into Workspace when completed.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Contains an activity log in the proposal for ease in telling when and who completed actions. </a:t>
            </a: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2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70"/>
    </mc:Choice>
    <mc:Fallback xmlns="">
      <p:transition spd="slow" advTm="7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10607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How to get started?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0849"/>
            <a:ext cx="8229599" cy="417078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Any one working on the proposal such as the administrator, PI or collaborator is a “Participant.” 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Participants need to have a profile setup in Grants.gov. 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UNC participants need their profile affiliated with UNC.</a:t>
            </a:r>
          </a:p>
          <a:p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7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9"/>
    </mc:Choice>
    <mc:Fallback xmlns="">
      <p:transition spd="slow" advTm="5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480"/>
            <a:ext cx="8229600" cy="1060704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Cambria" panose="02040503050406030204" pitchFamily="18" charset="0"/>
              </a:rPr>
              <a:t>How to get started?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60849"/>
            <a:ext cx="8229599" cy="4170784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Some participants may already have a profile but may be unaffiliated.  They must create a new profile to affiliate.</a:t>
            </a:r>
          </a:p>
          <a:p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After participant’s profile is affiliated their user role needs to be assigned by a manager in OSR. Role is workspace manager.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tx1"/>
                </a:solidFill>
                <a:latin typeface="Cambria" panose="02040503050406030204" pitchFamily="18" charset="0"/>
              </a:rPr>
              <a:t>Lesson Learned</a:t>
            </a:r>
            <a:r>
              <a:rPr lang="en-US" sz="2400" i="1" dirty="0">
                <a:solidFill>
                  <a:schemeClr val="tx1"/>
                </a:solidFill>
                <a:latin typeface="Cambria" panose="02040503050406030204" pitchFamily="18" charset="0"/>
              </a:rPr>
              <a:t>:  If the Participant is not affiliated with UNC, SPS will not be able to see or submit the proposal</a:t>
            </a:r>
          </a:p>
          <a:p>
            <a:pPr marL="0" indent="0">
              <a:buNone/>
            </a:pPr>
            <a:endParaRPr lang="en-US" sz="28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80"/>
    </mc:Choice>
    <mc:Fallback xmlns="">
      <p:transition spd="slow" advTm="15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546489"/>
            <a:ext cx="7724775" cy="499589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15200" y="438539"/>
            <a:ext cx="466530" cy="410547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34240" y="142615"/>
            <a:ext cx="833535" cy="23326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7"/>
    </mc:Choice>
    <mc:Fallback xmlns="">
      <p:transition spd="slow" advTm="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26681"/>
            <a:ext cx="8229599" cy="53930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61781" y="4497549"/>
            <a:ext cx="1502228" cy="475861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369780" y="4618846"/>
            <a:ext cx="833536" cy="1166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4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"/>
    </mc:Choice>
    <mc:Fallback xmlns="">
      <p:transition spd="slow" advTm="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8.7|16.8|2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8.9|3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2|24.2|3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26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24|6.8|6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6|4.5|67.4|23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8.3|13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4.6|59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1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4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7.3|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7.3|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.3|6.5"/>
</p:tagLst>
</file>

<file path=ppt/theme/theme1.xml><?xml version="1.0" encoding="utf-8"?>
<a:theme xmlns:a="http://schemas.openxmlformats.org/drawingml/2006/main" name="powerpointUNC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powerpointUNC4</Template>
  <TotalTime>3647</TotalTime>
  <Words>1164</Words>
  <Application>Microsoft Office PowerPoint</Application>
  <PresentationFormat>On-screen Show (4:3)</PresentationFormat>
  <Paragraphs>116</Paragraphs>
  <Slides>40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Cambria</vt:lpstr>
      <vt:lpstr>ヒラギノ角ゴ Pro W3</vt:lpstr>
      <vt:lpstr>powerpointUNC4</vt:lpstr>
      <vt:lpstr>PowerPoint Presentation</vt:lpstr>
      <vt:lpstr>What is Grants.gov?</vt:lpstr>
      <vt:lpstr>What is Grants.gov Workspace?</vt:lpstr>
      <vt:lpstr>What does Grants.gov Workspace do?</vt:lpstr>
      <vt:lpstr>What does Grants.gov Workspace do?</vt:lpstr>
      <vt:lpstr>How to get started?</vt:lpstr>
      <vt:lpstr>How to get started?</vt:lpstr>
      <vt:lpstr>PowerPoint Presentation</vt:lpstr>
      <vt:lpstr>PowerPoint Presentation</vt:lpstr>
      <vt:lpstr>Creating a Workspace (Proposal): 1</vt:lpstr>
      <vt:lpstr>Creating a Workspace (Proposal): 2</vt:lpstr>
      <vt:lpstr>Creating a Workspace (Proposal): 3</vt:lpstr>
      <vt:lpstr>Creating a Workspace (Proposal): 4</vt:lpstr>
      <vt:lpstr>Creating a Workspace (Proposal): 5</vt:lpstr>
      <vt:lpstr>PowerPoint Presentation</vt:lpstr>
      <vt:lpstr>Creating a Workspace (Proposal): 6</vt:lpstr>
      <vt:lpstr>Managing a Workspace (Proposal): 1</vt:lpstr>
      <vt:lpstr>Managing a Workspace (Proposal): 2</vt:lpstr>
      <vt:lpstr>Managing a Workspace (Proposal): 3</vt:lpstr>
      <vt:lpstr>Managing a Workspace (Proposal): 4</vt:lpstr>
      <vt:lpstr>Managing a Workspace (Proposal): 5</vt:lpstr>
      <vt:lpstr>Managing a Workspace (Proposal): 6</vt:lpstr>
      <vt:lpstr>Managing a Workspace (Proposal): 7</vt:lpstr>
      <vt:lpstr>Managing a Workspace (Proposal): 8</vt:lpstr>
      <vt:lpstr>Managing a Workspace (Proposal): 9</vt:lpstr>
      <vt:lpstr>Managing a Workspace (Proposal): 10</vt:lpstr>
      <vt:lpstr>Managing a Workspace (Proposal): 11</vt:lpstr>
      <vt:lpstr>Managing a Workspace (Proposal): 12</vt:lpstr>
      <vt:lpstr>Managing a Workspace (Proposal): 13</vt:lpstr>
      <vt:lpstr>Office of Sponsored Research Role: 1</vt:lpstr>
      <vt:lpstr>Office of Sponsored Research Role: 2</vt:lpstr>
      <vt:lpstr>Office of Sponsored Research Role: 3</vt:lpstr>
      <vt:lpstr>Office of Sponsored Research Role: 4</vt:lpstr>
      <vt:lpstr>Office of Sponsored Research Role: 5</vt:lpstr>
      <vt:lpstr>Office of Sponsored Research Role: 6</vt:lpstr>
      <vt:lpstr>Office of Sponsored Research Role: 7</vt:lpstr>
      <vt:lpstr>Office of Sponsored Research Role: 8</vt:lpstr>
      <vt:lpstr>Office of Sponsored Research Role: 9</vt:lpstr>
      <vt:lpstr>Office of Sponsored Research Role: 10</vt:lpstr>
      <vt:lpstr>Resources</vt:lpstr>
    </vt:vector>
  </TitlesOfParts>
  <Company>UNC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Samantha</dc:creator>
  <cp:lastModifiedBy>Thompson, Samantha</cp:lastModifiedBy>
  <cp:revision>168</cp:revision>
  <dcterms:created xsi:type="dcterms:W3CDTF">2017-05-22T16:39:33Z</dcterms:created>
  <dcterms:modified xsi:type="dcterms:W3CDTF">2018-08-06T16:40:03Z</dcterms:modified>
</cp:coreProperties>
</file>